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7" r:id="rId1"/>
    <p:sldMasterId id="2147483989" r:id="rId2"/>
  </p:sldMasterIdLst>
  <p:notesMasterIdLst>
    <p:notesMasterId r:id="rId22"/>
  </p:notesMasterIdLst>
  <p:sldIdLst>
    <p:sldId id="256" r:id="rId3"/>
    <p:sldId id="257" r:id="rId4"/>
    <p:sldId id="273" r:id="rId5"/>
    <p:sldId id="272" r:id="rId6"/>
    <p:sldId id="262" r:id="rId7"/>
    <p:sldId id="261" r:id="rId8"/>
    <p:sldId id="263" r:id="rId9"/>
    <p:sldId id="264" r:id="rId10"/>
    <p:sldId id="267" r:id="rId11"/>
    <p:sldId id="269" r:id="rId12"/>
    <p:sldId id="268" r:id="rId13"/>
    <p:sldId id="270" r:id="rId14"/>
    <p:sldId id="266" r:id="rId15"/>
    <p:sldId id="271" r:id="rId16"/>
    <p:sldId id="275" r:id="rId17"/>
    <p:sldId id="277" r:id="rId18"/>
    <p:sldId id="274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/>
    <p:restoredTop sz="87273"/>
  </p:normalViewPr>
  <p:slideViewPr>
    <p:cSldViewPr snapToGrid="0" snapToObjects="1">
      <p:cViewPr varScale="1">
        <p:scale>
          <a:sx n="78" d="100"/>
          <a:sy n="78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DF29A-92D7-5F4B-B3B3-9B9D5DE2274B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5A232-2069-C245-9FE5-2C8C8BA3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4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7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Unsurprisingly, some of the most correlated items are related</a:t>
            </a:r>
            <a:r>
              <a:rPr lang="en-US" baseline="0" dirty="0" smtClean="0"/>
              <a:t> to blood pressure.. However, take note of the formulation of some of the questionnaire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26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1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-would be too easy to build a model out of the previous blood pressure-related variables</a:t>
            </a:r>
          </a:p>
          <a:p>
            <a:r>
              <a:rPr lang="en-US" dirty="0" smtClean="0"/>
              <a:t>-those</a:t>
            </a:r>
            <a:r>
              <a:rPr lang="en-US" baseline="0" dirty="0" smtClean="0"/>
              <a:t> selected variables are broad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30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1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38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7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</a:t>
            </a:r>
            <a:r>
              <a:rPr lang="en-US" baseline="0" dirty="0"/>
              <a:t> are common q</a:t>
            </a:r>
            <a:r>
              <a:rPr lang="en-US" dirty="0"/>
              <a:t>uestions </a:t>
            </a:r>
            <a:r>
              <a:rPr lang="en-US" baseline="0" dirty="0"/>
              <a:t>in public health</a:t>
            </a:r>
          </a:p>
          <a:p>
            <a:endParaRPr lang="en-US" dirty="0"/>
          </a:p>
          <a:p>
            <a:r>
              <a:rPr lang="en-US" dirty="0"/>
              <a:t>DETERMINANTS</a:t>
            </a:r>
            <a:r>
              <a:rPr lang="en-US" baseline="0" dirty="0"/>
              <a:t> vs COMPLICATIONS =&gt; inferring causality is out of the scope of this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38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type of</a:t>
            </a:r>
            <a:r>
              <a:rPr lang="en-US" dirty="0" smtClean="0"/>
              <a:t> graphic (bar chart) was chosen to present all the variables in a condensed format,</a:t>
            </a:r>
            <a:r>
              <a:rPr lang="en-US" baseline="0" dirty="0" smtClean="0"/>
              <a:t> even though correlations are usually depicted with linear graphics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15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</a:t>
            </a:r>
            <a:r>
              <a:rPr lang="en-US" baseline="0" dirty="0" smtClean="0"/>
              <a:t> with simple correlation, selected variables are still very relevant!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A232-2069-C245-9FE5-2C8C8BA3E8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3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7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AA3DA6C0-4B84-4D42-A07B-D7D03C79D0F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49E56D9-2770-C947-B955-B8D5954E821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1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eblond/NHANES_data_analytics" TargetMode="External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asmine.leblond-chartrand@concordia.c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emedicine.medscape.com/article/241381-overvie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749" y="2010190"/>
            <a:ext cx="8679915" cy="17487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Answering public health questions with </a:t>
            </a:r>
            <a:br>
              <a:rPr lang="en-US" dirty="0" smtClean="0"/>
            </a:br>
            <a:r>
              <a:rPr lang="en-US" dirty="0" smtClean="0"/>
              <a:t>National Health Surveys </a:t>
            </a:r>
            <a:br>
              <a:rPr lang="en-US" dirty="0" smtClean="0"/>
            </a:br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 case study of primary hypertension in NHANES 2013-2014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982581" y="5835325"/>
            <a:ext cx="42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Jasmine L. Chartrand,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correlations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600" dirty="0" smtClean="0"/>
              <a:t>with age-related variables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1974461"/>
            <a:ext cx="5719572" cy="415529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28" y="1974462"/>
            <a:ext cx="5719573" cy="41552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60429" y="2634397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= 0.85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37302" y="392262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 = 0.31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86472" y="630998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46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24080" y="630998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576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8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0" y="1544204"/>
            <a:ext cx="8567736" cy="4851602"/>
          </a:xfrm>
        </p:spPr>
      </p:pic>
      <p:sp>
        <p:nvSpPr>
          <p:cNvPr id="5" name="Frame 4"/>
          <p:cNvSpPr/>
          <p:nvPr/>
        </p:nvSpPr>
        <p:spPr>
          <a:xfrm>
            <a:off x="7170948" y="4585561"/>
            <a:ext cx="2560798" cy="151868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395" y="2123585"/>
            <a:ext cx="9660264" cy="2461976"/>
          </a:xfrm>
          <a:prstGeom prst="rect">
            <a:avLst/>
          </a:prstGeom>
          <a:effectLst>
            <a:outerShdw blurRad="50800" dist="50800" dir="5400000" sx="102000" sy="102000" algn="ctr" rotWithShape="0">
              <a:schemeClr val="accent1">
                <a:alpha val="24000"/>
              </a:scheme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23970" y="277599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Exploring correlations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3600" dirty="0" smtClean="0"/>
              <a:t>with BLOOD PRESSURE variables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14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2192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 smtClean="0"/>
              <a:t>Some HEALTH data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49644"/>
            <a:ext cx="6281873" cy="5248622"/>
          </a:xfrm>
        </p:spPr>
        <p:txBody>
          <a:bodyPr/>
          <a:lstStyle/>
          <a:p>
            <a:r>
              <a:rPr lang="en-US" dirty="0" smtClean="0"/>
              <a:t>Compliance</a:t>
            </a:r>
          </a:p>
          <a:p>
            <a:pPr lvl="1"/>
            <a:r>
              <a:rPr lang="en-US" dirty="0" smtClean="0"/>
              <a:t>Does the person follows the doctor’s recommendations?</a:t>
            </a:r>
          </a:p>
          <a:p>
            <a:r>
              <a:rPr lang="en-US" dirty="0" smtClean="0"/>
              <a:t>Self-reported items</a:t>
            </a:r>
          </a:p>
          <a:p>
            <a:pPr lvl="1"/>
            <a:r>
              <a:rPr lang="en-US" dirty="0" smtClean="0"/>
              <a:t>Does the person </a:t>
            </a:r>
            <a:r>
              <a:rPr lang="en-US" dirty="0"/>
              <a:t>respond </a:t>
            </a:r>
            <a:r>
              <a:rPr lang="en-US" dirty="0" smtClean="0"/>
              <a:t>truthfully</a:t>
            </a:r>
            <a:r>
              <a:rPr lang="en-US" dirty="0"/>
              <a:t>?</a:t>
            </a:r>
            <a:endParaRPr lang="en-US" dirty="0" smtClean="0"/>
          </a:p>
          <a:p>
            <a:r>
              <a:rPr lang="en-US" dirty="0" smtClean="0"/>
              <a:t>Observations at a very specific time</a:t>
            </a:r>
          </a:p>
          <a:p>
            <a:pPr lvl="1"/>
            <a:r>
              <a:rPr lang="en-US" dirty="0" smtClean="0"/>
              <a:t>Chronic VS Episodic disease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08" y="4691279"/>
            <a:ext cx="1409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4466768"/>
            <a:ext cx="7670800" cy="2260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6473" y="4321947"/>
            <a:ext cx="2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Correlation Coefficients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554686" y="1514634"/>
            <a:ext cx="3548743" cy="23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</a:t>
            </a:r>
            <a:r>
              <a:rPr lang="en-US" dirty="0" smtClean="0"/>
              <a:t>Can we identify individuals with hypertension?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524129" cy="5248622"/>
          </a:xfrm>
        </p:spPr>
        <p:txBody>
          <a:bodyPr/>
          <a:lstStyle/>
          <a:p>
            <a:r>
              <a:rPr lang="en-US" sz="2400" dirty="0" smtClean="0"/>
              <a:t>Assuming we do classify an individual as having/not having hypertension only based on this target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built our model on these arbitrary variables </a:t>
            </a:r>
          </a:p>
          <a:p>
            <a:pPr lvl="1"/>
            <a:r>
              <a:rPr lang="en-US" sz="2000" dirty="0" smtClean="0"/>
              <a:t>These questionnaire variables are not too obviously related to blood pressure, </a:t>
            </a:r>
            <a:br>
              <a:rPr lang="en-US" sz="2000" dirty="0" smtClean="0"/>
            </a:br>
            <a:r>
              <a:rPr lang="en-US" sz="2000" dirty="0" smtClean="0"/>
              <a:t>and they are broad enough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29" y="5020831"/>
            <a:ext cx="7675414" cy="1269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829" y="2864279"/>
            <a:ext cx="7823540" cy="509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 rot="1638106">
            <a:off x="8003890" y="719421"/>
            <a:ext cx="4284427" cy="6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Can we identify individuals with </a:t>
            </a:r>
            <a:r>
              <a:rPr lang="en-US" dirty="0" smtClean="0"/>
              <a:t>hypertension?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40" y="1335024"/>
            <a:ext cx="7212323" cy="5290867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24128" y="1531184"/>
            <a:ext cx="1648315" cy="1434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(CONT’D)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3911237"/>
            <a:ext cx="3088971" cy="22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CAN WE PREDICT THE AGE OF HYPERTENSION DIAGNOSIS?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400" dirty="0"/>
              <a:t> </a:t>
            </a:r>
            <a:r>
              <a:rPr lang="en-US" sz="2400" dirty="0" smtClean="0"/>
              <a:t>Target variable for regression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We built our </a:t>
            </a:r>
            <a:r>
              <a:rPr lang="en-US" sz="2400" dirty="0" smtClean="0"/>
              <a:t>regression model </a:t>
            </a:r>
            <a:r>
              <a:rPr lang="en-US" sz="2400" dirty="0"/>
              <a:t>on these arbitrary </a:t>
            </a:r>
            <a:r>
              <a:rPr lang="en-US" sz="2400" dirty="0" smtClean="0"/>
              <a:t>variables</a:t>
            </a:r>
          </a:p>
          <a:p>
            <a:pPr lvl="1"/>
            <a:r>
              <a:rPr lang="en-US" sz="2000" dirty="0" smtClean="0"/>
              <a:t>These questionnaire variables may give some indications of age,</a:t>
            </a:r>
            <a:br>
              <a:rPr lang="en-US" sz="2000" dirty="0" smtClean="0"/>
            </a:br>
            <a:r>
              <a:rPr lang="en-US" sz="2000" dirty="0" smtClean="0"/>
              <a:t>and they are correlated to hypertension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1" y="2773137"/>
            <a:ext cx="5773121" cy="606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791" y="4950460"/>
            <a:ext cx="7683500" cy="1358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09661" y="1632857"/>
            <a:ext cx="2534540" cy="17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3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CAN WE PREDICT THE AGE OF HYPERTENSION DIAGNOSIS?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24128" y="2603608"/>
            <a:ext cx="9720073" cy="40233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 err="1" smtClean="0"/>
              <a:t>Difficult</a:t>
            </a:r>
            <a:r>
              <a:rPr lang="fr-CA" dirty="0" smtClean="0"/>
              <a:t> to </a:t>
            </a:r>
            <a:r>
              <a:rPr lang="fr-CA" dirty="0" err="1" smtClean="0"/>
              <a:t>measure</a:t>
            </a:r>
            <a:r>
              <a:rPr lang="fr-CA" dirty="0" smtClean="0"/>
              <a:t> the performance</a:t>
            </a:r>
            <a:r>
              <a:rPr lang="en-US" dirty="0" smtClean="0"/>
              <a:t>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 smtClean="0"/>
              <a:t>RMSE </a:t>
            </a:r>
            <a:r>
              <a:rPr lang="fr-CA" dirty="0" err="1" smtClean="0"/>
              <a:t>is</a:t>
            </a:r>
            <a:r>
              <a:rPr lang="fr-CA" dirty="0" smtClean="0"/>
              <a:t> 11.97, </a:t>
            </a:r>
            <a:r>
              <a:rPr lang="fr-CA" dirty="0" err="1" smtClean="0"/>
              <a:t>which</a:t>
            </a:r>
            <a:r>
              <a:rPr lang="fr-CA" dirty="0" smtClean="0"/>
              <a:t> </a:t>
            </a:r>
            <a:r>
              <a:rPr lang="fr-CA" dirty="0" err="1" smtClean="0"/>
              <a:t>does</a:t>
            </a:r>
            <a:r>
              <a:rPr lang="fr-CA" dirty="0" smtClean="0"/>
              <a:t> </a:t>
            </a:r>
            <a:r>
              <a:rPr lang="fr-CA" dirty="0" err="1" smtClean="0"/>
              <a:t>makes</a:t>
            </a:r>
            <a:r>
              <a:rPr lang="fr-CA" dirty="0" smtClean="0"/>
              <a:t> </a:t>
            </a:r>
            <a:r>
              <a:rPr lang="fr-CA" dirty="0" err="1" smtClean="0"/>
              <a:t>sense</a:t>
            </a:r>
            <a:r>
              <a:rPr lang="mr-IN" dirty="0" smtClean="0"/>
              <a:t>…</a:t>
            </a:r>
            <a:endParaRPr lang="fr-CA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A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 smtClean="0"/>
              <a:t>The </a:t>
            </a:r>
            <a:r>
              <a:rPr lang="fr-CA" dirty="0" err="1" smtClean="0"/>
              <a:t>predictions</a:t>
            </a:r>
            <a:r>
              <a:rPr lang="fr-CA" dirty="0" smtClean="0"/>
              <a:t> </a:t>
            </a:r>
            <a:r>
              <a:rPr lang="fr-CA" dirty="0" err="1" smtClean="0"/>
              <a:t>seem</a:t>
            </a:r>
            <a:r>
              <a:rPr lang="fr-CA" dirty="0"/>
              <a:t/>
            </a:r>
            <a:br>
              <a:rPr lang="fr-CA" dirty="0"/>
            </a:br>
            <a:r>
              <a:rPr lang="fr-CA" dirty="0" smtClean="0"/>
              <a:t>to </a:t>
            </a:r>
            <a:r>
              <a:rPr lang="fr-CA" dirty="0" err="1" smtClean="0"/>
              <a:t>be</a:t>
            </a:r>
            <a:r>
              <a:rPr lang="fr-CA" dirty="0" smtClean="0"/>
              <a:t> more or </a:t>
            </a:r>
            <a:r>
              <a:rPr lang="fr-CA" dirty="0" err="1" smtClean="0"/>
              <a:t>less</a:t>
            </a:r>
            <a:r>
              <a:rPr lang="fr-CA" dirty="0" smtClean="0"/>
              <a:t> </a:t>
            </a:r>
            <a:r>
              <a:rPr lang="fr-CA" dirty="0" err="1" smtClean="0"/>
              <a:t>accurate</a:t>
            </a:r>
            <a:r>
              <a:rPr lang="fr-CA" dirty="0" smtClean="0"/>
              <a:t> and </a:t>
            </a:r>
            <a:r>
              <a:rPr lang="fr-CA" dirty="0" err="1" smtClean="0"/>
              <a:t>precise</a:t>
            </a:r>
            <a:r>
              <a:rPr lang="fr-CA" dirty="0" smtClean="0"/>
              <a:t>.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5360361"/>
            <a:ext cx="5310973" cy="78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640" y="1678396"/>
            <a:ext cx="2260600" cy="407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240" y="2305594"/>
            <a:ext cx="2247900" cy="4089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24128" y="1531184"/>
            <a:ext cx="1648315" cy="1434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(CONT’D)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51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 smtClean="0"/>
              <a:t>Too many </a:t>
            </a:r>
            <a:r>
              <a:rPr lang="en-US" sz="2800" dirty="0" smtClean="0"/>
              <a:t>variables</a:t>
            </a:r>
            <a:r>
              <a:rPr lang="en-US" sz="2600" dirty="0" smtClean="0"/>
              <a:t> (~ 900 variables in the questionnaire dataset)</a:t>
            </a:r>
          </a:p>
          <a:p>
            <a:pPr lvl="2"/>
            <a:r>
              <a:rPr lang="en-US" sz="2400" dirty="0" smtClean="0"/>
              <a:t>= &gt; did not check the description of all the variables</a:t>
            </a:r>
          </a:p>
          <a:p>
            <a:pPr lvl="2"/>
            <a:r>
              <a:rPr lang="en-US" sz="2400" dirty="0"/>
              <a:t> </a:t>
            </a:r>
            <a:r>
              <a:rPr lang="en-US" sz="2400" dirty="0" smtClean="0"/>
              <a:t>Many variables were not relevant to our topic (hypertension)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 Lots of missing data: </a:t>
            </a:r>
          </a:p>
          <a:p>
            <a:pPr lvl="1"/>
            <a:r>
              <a:rPr lang="en-US" sz="2400" dirty="0" smtClean="0"/>
              <a:t> Column had  ~ 60% of their data values filled at most!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Few overlaps among columns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Reliability of self-reported data?</a:t>
            </a:r>
          </a:p>
          <a:p>
            <a:pPr lvl="1"/>
            <a:r>
              <a:rPr lang="en-US" sz="2400" dirty="0" smtClean="0"/>
              <a:t>Contradictory or Incomplete information </a:t>
            </a:r>
          </a:p>
          <a:p>
            <a:pPr lvl="2"/>
            <a:r>
              <a:rPr lang="en-US" sz="2000" dirty="0" smtClean="0"/>
              <a:t>(i.e.  Medication is prescribed for hypertension according to the medication records,</a:t>
            </a:r>
            <a:br>
              <a:rPr lang="en-US" sz="2000" dirty="0" smtClean="0"/>
            </a:br>
            <a:r>
              <a:rPr lang="en-US" sz="2000" dirty="0" smtClean="0"/>
              <a:t>	but the participant does not report taking medication for hypertension)</a:t>
            </a:r>
          </a:p>
          <a:p>
            <a:pPr lvl="1"/>
            <a:endParaRPr lang="en-US" sz="2400" dirty="0" smtClean="0"/>
          </a:p>
          <a:p>
            <a:pPr lvl="2"/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409042" y="1631418"/>
            <a:ext cx="1236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Challenges: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46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4441371"/>
          </a:xfrm>
        </p:spPr>
        <p:txBody>
          <a:bodyPr>
            <a:normAutofit/>
          </a:bodyPr>
          <a:lstStyle/>
          <a:p>
            <a:pPr lvl="1"/>
            <a:endParaRPr lang="en-US" sz="2400" dirty="0" smtClean="0"/>
          </a:p>
          <a:p>
            <a:pPr lvl="2"/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409042" y="1631418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Questions:</a:t>
            </a: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4128" y="1099041"/>
            <a:ext cx="1648315" cy="1434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(CONT’D)</a:t>
            </a:r>
            <a:endParaRPr lang="en-US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76528" y="2285999"/>
            <a:ext cx="9720073" cy="4175761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smtClean="0"/>
              <a:t>Q: </a:t>
            </a:r>
            <a:r>
              <a:rPr lang="en-US" sz="2600" dirty="0"/>
              <a:t>What are the questionnaire </a:t>
            </a:r>
            <a:r>
              <a:rPr lang="fr-CA" sz="2600" dirty="0"/>
              <a:t>variables </a:t>
            </a:r>
            <a:r>
              <a:rPr lang="fr-CA" sz="2600" dirty="0" err="1"/>
              <a:t>correlated</a:t>
            </a:r>
            <a:r>
              <a:rPr lang="fr-CA" sz="2600" dirty="0"/>
              <a:t> </a:t>
            </a:r>
            <a:r>
              <a:rPr lang="fr-CA" sz="2600" dirty="0" err="1"/>
              <a:t>with</a:t>
            </a:r>
            <a:r>
              <a:rPr lang="fr-CA" sz="2600" dirty="0"/>
              <a:t> hypertension</a:t>
            </a:r>
            <a:r>
              <a:rPr lang="fr-CA" sz="2600" dirty="0" smtClean="0"/>
              <a:t>?</a:t>
            </a:r>
          </a:p>
          <a:p>
            <a:pPr marL="0" indent="0">
              <a:buNone/>
            </a:pPr>
            <a:r>
              <a:rPr lang="fr-CA" sz="2600" dirty="0" smtClean="0"/>
              <a:t>	</a:t>
            </a:r>
            <a:r>
              <a:rPr lang="fr-CA" dirty="0" smtClean="0"/>
              <a:t>Blood pressure-</a:t>
            </a:r>
            <a:r>
              <a:rPr lang="fr-CA" dirty="0" err="1" smtClean="0"/>
              <a:t>related</a:t>
            </a:r>
            <a:r>
              <a:rPr lang="fr-CA" dirty="0" smtClean="0"/>
              <a:t> variables, </a:t>
            </a:r>
            <a:r>
              <a:rPr lang="fr-CA" dirty="0" err="1" smtClean="0"/>
              <a:t>some</a:t>
            </a:r>
            <a:r>
              <a:rPr lang="fr-CA" dirty="0" smtClean="0"/>
              <a:t> </a:t>
            </a:r>
            <a:r>
              <a:rPr lang="fr-CA" dirty="0" err="1" smtClean="0"/>
              <a:t>cholesterol</a:t>
            </a:r>
            <a:r>
              <a:rPr lang="fr-CA" dirty="0" smtClean="0"/>
              <a:t> variables,</a:t>
            </a:r>
            <a:br>
              <a:rPr lang="fr-CA" dirty="0" smtClean="0"/>
            </a:br>
            <a:r>
              <a:rPr lang="fr-CA" dirty="0" smtClean="0"/>
              <a:t>	</a:t>
            </a:r>
            <a:r>
              <a:rPr lang="fr-CA" dirty="0" err="1" smtClean="0"/>
              <a:t>general</a:t>
            </a:r>
            <a:r>
              <a:rPr lang="fr-CA" dirty="0" smtClean="0"/>
              <a:t> </a:t>
            </a:r>
            <a:r>
              <a:rPr lang="fr-CA" dirty="0" err="1" smtClean="0"/>
              <a:t>health</a:t>
            </a:r>
            <a:r>
              <a:rPr lang="fr-CA" dirty="0" smtClean="0"/>
              <a:t>, </a:t>
            </a:r>
            <a:r>
              <a:rPr lang="fr-CA" dirty="0" err="1" smtClean="0"/>
              <a:t>occupational</a:t>
            </a:r>
            <a:r>
              <a:rPr lang="fr-CA" dirty="0" smtClean="0"/>
              <a:t> </a:t>
            </a:r>
            <a:r>
              <a:rPr lang="fr-CA" dirty="0" err="1" smtClean="0"/>
              <a:t>difficulties</a:t>
            </a:r>
            <a:r>
              <a:rPr lang="fr-CA" dirty="0" smtClean="0"/>
              <a:t> (</a:t>
            </a:r>
            <a:r>
              <a:rPr lang="fr-CA" dirty="0" err="1" smtClean="0"/>
              <a:t>hearing</a:t>
            </a:r>
            <a:r>
              <a:rPr lang="fr-CA" dirty="0" smtClean="0"/>
              <a:t>/</a:t>
            </a:r>
            <a:r>
              <a:rPr lang="fr-CA" dirty="0" err="1" smtClean="0"/>
              <a:t>walking</a:t>
            </a:r>
            <a:r>
              <a:rPr lang="fr-CA" dirty="0" smtClean="0"/>
              <a:t>),</a:t>
            </a:r>
            <a:br>
              <a:rPr lang="fr-CA" dirty="0" smtClean="0"/>
            </a:br>
            <a:r>
              <a:rPr lang="fr-CA" dirty="0" smtClean="0"/>
              <a:t>	</a:t>
            </a:r>
            <a:r>
              <a:rPr lang="fr-CA" dirty="0" err="1" smtClean="0"/>
              <a:t>physicians</a:t>
            </a:r>
            <a:r>
              <a:rPr lang="fr-CA" dirty="0" smtClean="0"/>
              <a:t> </a:t>
            </a:r>
            <a:r>
              <a:rPr lang="fr-CA" dirty="0" err="1" smtClean="0"/>
              <a:t>recommendations</a:t>
            </a:r>
            <a:r>
              <a:rPr lang="fr-CA" dirty="0" smtClean="0"/>
              <a:t> (</a:t>
            </a:r>
            <a:r>
              <a:rPr lang="fr-CA" dirty="0" err="1" smtClean="0"/>
              <a:t>weight</a:t>
            </a:r>
            <a:r>
              <a:rPr lang="fr-CA" dirty="0" smtClean="0"/>
              <a:t>, </a:t>
            </a:r>
            <a:r>
              <a:rPr lang="fr-CA" dirty="0" err="1" smtClean="0"/>
              <a:t>exercise</a:t>
            </a:r>
            <a:r>
              <a:rPr lang="fr-CA" dirty="0" smtClean="0"/>
              <a:t>, </a:t>
            </a:r>
            <a:r>
              <a:rPr lang="fr-CA" dirty="0" err="1" smtClean="0"/>
              <a:t>diet</a:t>
            </a:r>
            <a:r>
              <a:rPr lang="fr-CA" dirty="0" smtClean="0"/>
              <a:t>), </a:t>
            </a:r>
            <a:r>
              <a:rPr lang="fr-CA" dirty="0" err="1" smtClean="0"/>
              <a:t>income</a:t>
            </a:r>
            <a:r>
              <a:rPr lang="fr-CA" dirty="0" smtClean="0"/>
              <a:t> source, etc.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sz="2600" dirty="0" smtClean="0"/>
              <a:t>Q: </a:t>
            </a:r>
            <a:r>
              <a:rPr lang="en-US" sz="2600" dirty="0"/>
              <a:t>Can we identify individuals with hypertension</a:t>
            </a:r>
            <a:r>
              <a:rPr lang="en-US" sz="2600" dirty="0" smtClean="0"/>
              <a:t>?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dirty="0" smtClean="0"/>
              <a:t>The accuracies of the classification models were ~ 78-80%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Q: Can we predict the age of hypertension diagnosis?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dirty="0" smtClean="0"/>
              <a:t>The linear regression performance in terms of root mean squared error</a:t>
            </a:r>
            <a:br>
              <a:rPr lang="en-US" dirty="0" smtClean="0"/>
            </a:br>
            <a:r>
              <a:rPr lang="en-US" dirty="0" smtClean="0"/>
              <a:t> 	(RMSE) was ~ 11.97 years</a:t>
            </a:r>
          </a:p>
        </p:txBody>
      </p:sp>
    </p:spTree>
    <p:extLst>
      <p:ext uri="{BB962C8B-B14F-4D97-AF65-F5344CB8AC3E}">
        <p14:creationId xmlns:p14="http://schemas.microsoft.com/office/powerpoint/2010/main" val="16679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375" y="4937018"/>
            <a:ext cx="4937159" cy="1499616"/>
          </a:xfrm>
        </p:spPr>
        <p:txBody>
          <a:bodyPr/>
          <a:lstStyle/>
          <a:p>
            <a:pPr algn="r"/>
            <a:r>
              <a:rPr lang="en-US" dirty="0" smtClean="0"/>
              <a:t>THANK YOU!!! </a:t>
            </a:r>
            <a:r>
              <a:rPr lang="en-US" dirty="0" smtClean="0">
                <a:sym typeface="Wingdings"/>
              </a:rPr>
              <a:t>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03" y="2672662"/>
            <a:ext cx="9720073" cy="4023360"/>
          </a:xfrm>
        </p:spPr>
        <p:txBody>
          <a:bodyPr/>
          <a:lstStyle/>
          <a:p>
            <a:pPr marL="0" indent="0" algn="r">
              <a:lnSpc>
                <a:spcPts val="2640"/>
              </a:lnSpc>
              <a:spcBef>
                <a:spcPts val="200"/>
              </a:spcBef>
              <a:buNone/>
            </a:pPr>
            <a:r>
              <a:rPr lang="en-US" dirty="0" smtClean="0"/>
              <a:t>Jasmine L.-Chartrand</a:t>
            </a:r>
          </a:p>
          <a:p>
            <a:pPr marL="0" indent="0" algn="r">
              <a:lnSpc>
                <a:spcPts val="2640"/>
              </a:lnSpc>
              <a:spcBef>
                <a:spcPts val="200"/>
              </a:spcBef>
              <a:buNone/>
            </a:pPr>
            <a:r>
              <a:rPr lang="en-US" dirty="0" smtClean="0">
                <a:hlinkClick r:id="rId2"/>
              </a:rPr>
              <a:t>jasmine.leblond-chartrand@concordia.ca</a:t>
            </a:r>
            <a:endParaRPr lang="en-US" dirty="0"/>
          </a:p>
          <a:p>
            <a:pPr marL="0" indent="0" algn="r">
              <a:lnSpc>
                <a:spcPts val="2640"/>
              </a:lnSpc>
              <a:spcBef>
                <a:spcPts val="200"/>
              </a:spcBef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://github.com/jleblond/NHANES_data_analytics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52" y="3080877"/>
            <a:ext cx="380782" cy="380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1202" y="3461659"/>
            <a:ext cx="403332" cy="40333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587077" y="2025101"/>
            <a:ext cx="2314287" cy="729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CONTACT</a:t>
            </a:r>
            <a:endParaRPr lang="en-US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28928" y="8900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-528445" y="3839580"/>
            <a:ext cx="6148632" cy="30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060" y="1289957"/>
            <a:ext cx="3960955" cy="325515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NHANES 2013-2014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National Health and Nutrition Examination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8832" y="1289957"/>
            <a:ext cx="9720073" cy="402336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Cross-sectional survey</a:t>
            </a:r>
          </a:p>
          <a:p>
            <a:pPr lvl="1"/>
            <a:r>
              <a:rPr lang="en-US" sz="2200" dirty="0" smtClean="0"/>
              <a:t>Observational study from a sample of the population </a:t>
            </a:r>
            <a:br>
              <a:rPr lang="en-US" sz="2200" dirty="0" smtClean="0"/>
            </a:br>
            <a:r>
              <a:rPr lang="en-US" sz="2200" dirty="0" smtClean="0"/>
              <a:t>at a specific time</a:t>
            </a:r>
          </a:p>
          <a:p>
            <a:r>
              <a:rPr lang="en-US" sz="2800" dirty="0" smtClean="0"/>
              <a:t>Target population:</a:t>
            </a:r>
            <a:br>
              <a:rPr lang="en-US" sz="2800" dirty="0" smtClean="0"/>
            </a:br>
            <a:r>
              <a:rPr lang="en-US" sz="2800" dirty="0" smtClean="0"/>
              <a:t>	</a:t>
            </a:r>
            <a:r>
              <a:rPr lang="en-US" dirty="0" smtClean="0"/>
              <a:t>Resident population of the United States</a:t>
            </a:r>
          </a:p>
          <a:p>
            <a:r>
              <a:rPr lang="en-US" sz="2800" dirty="0" smtClean="0"/>
              <a:t>Sample for the interview:</a:t>
            </a:r>
            <a:br>
              <a:rPr lang="en-US" sz="2800" dirty="0" smtClean="0"/>
            </a:br>
            <a:r>
              <a:rPr lang="en-US" sz="2800" dirty="0" smtClean="0"/>
              <a:t>	</a:t>
            </a:r>
            <a:r>
              <a:rPr lang="en-US" dirty="0" smtClean="0"/>
              <a:t>10,176 persons from 30 different survey locations</a:t>
            </a:r>
          </a:p>
          <a:p>
            <a:r>
              <a:rPr lang="en-US" sz="2800" dirty="0" smtClean="0"/>
              <a:t>Data collected:</a:t>
            </a:r>
          </a:p>
          <a:p>
            <a:pPr lvl="1"/>
            <a:r>
              <a:rPr lang="en-US" sz="2200" dirty="0" smtClean="0"/>
              <a:t>Demographics, Questionnaire, Lab Results, </a:t>
            </a:r>
            <a:br>
              <a:rPr lang="en-US" sz="2200" dirty="0" smtClean="0"/>
            </a:br>
            <a:r>
              <a:rPr lang="en-US" sz="2200" dirty="0" smtClean="0"/>
              <a:t>Examination, Medication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98848" y="4000501"/>
            <a:ext cx="2289282" cy="228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’HYPERTENSION’?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r>
              <a:rPr lang="en-US" dirty="0"/>
              <a:t>Hypertension is the medical term for high blood pressure.</a:t>
            </a:r>
          </a:p>
          <a:p>
            <a:r>
              <a:rPr lang="en-US" dirty="0" smtClean="0"/>
              <a:t>In HBP, blood </a:t>
            </a:r>
            <a:r>
              <a:rPr lang="en-US" dirty="0"/>
              <a:t>applies too much force against the walls of the blood vessels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84448"/>
            <a:ext cx="3188643" cy="30683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49585" y="3584448"/>
            <a:ext cx="60796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smtClean="0"/>
              <a:t>Hypertension</a:t>
            </a:r>
            <a:r>
              <a:rPr lang="en-US" dirty="0" smtClean="0"/>
              <a:t> is the most </a:t>
            </a:r>
            <a:r>
              <a:rPr lang="en-US" b="1" dirty="0" smtClean="0"/>
              <a:t>common</a:t>
            </a:r>
            <a:r>
              <a:rPr lang="en-US" dirty="0" smtClean="0"/>
              <a:t> primary diagnosis in the United States</a:t>
            </a:r>
          </a:p>
          <a:p>
            <a:pPr marL="0" indent="0" algn="r">
              <a:lnSpc>
                <a:spcPct val="100000"/>
              </a:lnSpc>
              <a:buFont typeface="Tw Cen MT" panose="020B0602020104020603" pitchFamily="34" charset="0"/>
              <a:buNone/>
            </a:pPr>
            <a:r>
              <a:rPr lang="en-US" sz="1600" dirty="0" smtClean="0"/>
              <a:t>Source:  </a:t>
            </a:r>
            <a:r>
              <a:rPr lang="en-US" sz="1600" dirty="0" smtClean="0">
                <a:hlinkClick r:id="rId4"/>
              </a:rPr>
              <a:t>https://emedicine.medscape.com/article/241381-overview</a:t>
            </a:r>
            <a:endParaRPr lang="en-US" sz="1600" dirty="0" smtClean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0" y="2411412"/>
            <a:ext cx="10912058" cy="42606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Why ’hypertension’?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41180" y="1205928"/>
            <a:ext cx="6050820" cy="1434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HYPERTENSION IN NHANES 2013-2014</a:t>
            </a:r>
            <a:endParaRPr lang="en-US" sz="3600" dirty="0"/>
          </a:p>
        </p:txBody>
      </p:sp>
      <p:sp>
        <p:nvSpPr>
          <p:cNvPr id="2" name="Down Arrow 1"/>
          <p:cNvSpPr/>
          <p:nvPr/>
        </p:nvSpPr>
        <p:spPr>
          <a:xfrm rot="18556025">
            <a:off x="1955239" y="2150156"/>
            <a:ext cx="1153886" cy="97971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3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5000"/>
          </a:blip>
          <a:stretch>
            <a:fillRect/>
          </a:stretch>
        </p:blipFill>
        <p:spPr>
          <a:xfrm>
            <a:off x="1024127" y="2664234"/>
            <a:ext cx="3615605" cy="28924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1969" y="2237014"/>
            <a:ext cx="6823587" cy="402336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Q: What are the determinants of hypertension?</a:t>
            </a:r>
          </a:p>
          <a:p>
            <a:pPr lvl="1"/>
            <a:r>
              <a:rPr lang="en-US" sz="2400" dirty="0"/>
              <a:t>Or what are the associated complications?</a:t>
            </a:r>
            <a:br>
              <a:rPr lang="en-US" sz="2400" dirty="0"/>
            </a:br>
            <a:r>
              <a:rPr lang="en-US" sz="2400" dirty="0"/>
              <a:t>	=&gt; Simple correlation </a:t>
            </a:r>
          </a:p>
          <a:p>
            <a:pPr lvl="2"/>
            <a:r>
              <a:rPr lang="en-US" sz="1900" dirty="0"/>
              <a:t>(way too many missing values in each column for feature selection!)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	</a:t>
            </a:r>
          </a:p>
          <a:p>
            <a:r>
              <a:rPr lang="en-US" sz="2800" dirty="0"/>
              <a:t>Q: Can we identify individuals with hypertension?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dirty="0"/>
              <a:t>=&gt; CLASSIFICATION</a:t>
            </a:r>
          </a:p>
          <a:p>
            <a:endParaRPr lang="en-US" sz="2800" dirty="0"/>
          </a:p>
          <a:p>
            <a:r>
              <a:rPr lang="en-US" sz="2800" dirty="0"/>
              <a:t>Q: Can we predict the age of onset of hypertension?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dirty="0"/>
              <a:t>=&gt;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1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 </a:t>
            </a:r>
            <a:r>
              <a:rPr lang="en-US" dirty="0" err="1" smtClean="0"/>
              <a:t>Kaggle</a:t>
            </a:r>
            <a:endParaRPr lang="en-US" dirty="0" smtClean="0"/>
          </a:p>
          <a:p>
            <a:pPr lvl="1"/>
            <a:r>
              <a:rPr lang="en-US" sz="2000" u="sng" dirty="0" smtClean="0">
                <a:solidFill>
                  <a:srgbClr val="002060"/>
                </a:solidFill>
              </a:rPr>
              <a:t>https://www.kaggle.com/cdc/national-health-and-nutrition-examination-survey</a:t>
            </a:r>
            <a:endParaRPr lang="en-US" sz="2000" u="sng" dirty="0">
              <a:solidFill>
                <a:srgbClr val="002060"/>
              </a:solidFill>
            </a:endParaRPr>
          </a:p>
          <a:p>
            <a:pPr lvl="1"/>
            <a:r>
              <a:rPr lang="en-US" sz="2000" dirty="0" smtClean="0"/>
              <a:t>All participants are identified by a unique sequence number ‘SEQN’</a:t>
            </a:r>
            <a:endParaRPr lang="en-US" dirty="0" smtClean="0"/>
          </a:p>
          <a:p>
            <a:r>
              <a:rPr lang="en-US" dirty="0" smtClean="0"/>
              <a:t>The scope of this project is limited to the following files and variables</a:t>
            </a:r>
          </a:p>
          <a:p>
            <a:pPr lvl="1"/>
            <a:r>
              <a:rPr lang="en-US" dirty="0" err="1" smtClean="0"/>
              <a:t>demographics.csv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Age, Gender (M/F), Total Annual Household income ($), Family or Individual income ($)</a:t>
            </a:r>
          </a:p>
          <a:p>
            <a:pPr lvl="1"/>
            <a:r>
              <a:rPr lang="en-US" dirty="0" err="1" smtClean="0"/>
              <a:t>medications.csv</a:t>
            </a:r>
            <a:endParaRPr lang="en-US" dirty="0" smtClean="0"/>
          </a:p>
          <a:p>
            <a:pPr lvl="2"/>
            <a:r>
              <a:rPr lang="en-US" dirty="0" smtClean="0"/>
              <a:t>Reason for use of the medication (ICD10 medical condition code)</a:t>
            </a:r>
          </a:p>
          <a:p>
            <a:pPr lvl="1"/>
            <a:r>
              <a:rPr lang="en-US" dirty="0" err="1" smtClean="0"/>
              <a:t>questionnaire.csv</a:t>
            </a:r>
            <a:endParaRPr lang="en-US" dirty="0" smtClean="0"/>
          </a:p>
          <a:p>
            <a:pPr lvl="2"/>
            <a:r>
              <a:rPr lang="en-US" dirty="0" smtClean="0"/>
              <a:t>All questions!!  =&gt; 952 variables!</a:t>
            </a:r>
          </a:p>
          <a:p>
            <a:pPr lvl="8"/>
            <a:r>
              <a:rPr lang="en-US" dirty="0" smtClean="0"/>
              <a:t>Not all the variables are useful for our topic!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055" y="3782992"/>
            <a:ext cx="3713878" cy="27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4775" y="326570"/>
            <a:ext cx="6281873" cy="653142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Text values</a:t>
            </a:r>
          </a:p>
          <a:p>
            <a:pPr lvl="1"/>
            <a:r>
              <a:rPr lang="en-US" dirty="0"/>
              <a:t>those variables were removed from the dataset because they were out of the scope of the project </a:t>
            </a:r>
            <a:br>
              <a:rPr lang="en-US" dirty="0"/>
            </a:br>
            <a:r>
              <a:rPr lang="en-US" dirty="0"/>
              <a:t>	(i.e. ‘brand of cigarettes’)</a:t>
            </a:r>
          </a:p>
          <a:p>
            <a:pPr lvl="1"/>
            <a:r>
              <a:rPr lang="en-US" dirty="0"/>
              <a:t>all the relevant variables were already coded as numeric </a:t>
            </a:r>
            <a:r>
              <a:rPr lang="en-US" dirty="0" smtClean="0"/>
              <a:t>values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[7, 77, 9, 99]: missing values or continuous values?</a:t>
            </a:r>
          </a:p>
          <a:p>
            <a:pPr lvl="1"/>
            <a:r>
              <a:rPr lang="en-US" dirty="0" smtClean="0"/>
              <a:t>‘Refused to answer’  [value: 7, 77, 777]</a:t>
            </a:r>
          </a:p>
          <a:p>
            <a:pPr lvl="1"/>
            <a:r>
              <a:rPr lang="en-US" dirty="0" smtClean="0"/>
              <a:t>‘Don’t know’ [value: 9, 99, 999]</a:t>
            </a:r>
          </a:p>
          <a:p>
            <a:pPr lvl="1"/>
            <a:r>
              <a:rPr lang="en-US" dirty="0" smtClean="0"/>
              <a:t>Missing values [value: (blank) or . ]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Statistically significant enough variables</a:t>
            </a:r>
          </a:p>
          <a:p>
            <a:pPr lvl="1"/>
            <a:r>
              <a:rPr lang="en-US" dirty="0" smtClean="0"/>
              <a:t>Columns where count &gt; 310  (confidence=0.95, n=1595)</a:t>
            </a:r>
          </a:p>
          <a:p>
            <a:endParaRPr lang="en-US" dirty="0"/>
          </a:p>
          <a:p>
            <a:r>
              <a:rPr lang="en-US" dirty="0" smtClean="0"/>
              <a:t>Variables with </a:t>
            </a:r>
            <a:r>
              <a:rPr lang="en-US" dirty="0" err="1" smtClean="0"/>
              <a:t>std</a:t>
            </a:r>
            <a:r>
              <a:rPr lang="en-US" dirty="0" smtClean="0"/>
              <a:t>() = 0 (variance is 0)</a:t>
            </a:r>
          </a:p>
          <a:p>
            <a:pPr lvl="1"/>
            <a:r>
              <a:rPr lang="en-US" dirty="0" smtClean="0"/>
              <a:t>i.e. ‘Do you speak English at home?’ (yes: 1, missing value otherwise)</a:t>
            </a:r>
            <a:endParaRPr lang="en-US" dirty="0"/>
          </a:p>
          <a:p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44764" y="3226815"/>
            <a:ext cx="3746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Q: </a:t>
            </a:r>
            <a:r>
              <a:rPr lang="en-US" dirty="0" smtClean="0"/>
              <a:t>What are the questionnaire </a:t>
            </a:r>
            <a:r>
              <a:rPr lang="fr-CA" dirty="0" smtClean="0"/>
              <a:t>variables </a:t>
            </a:r>
            <a:r>
              <a:rPr lang="fr-CA" dirty="0" err="1" smtClean="0"/>
              <a:t>correlated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hypertension?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857" y="5372100"/>
            <a:ext cx="2656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Variables with absolute correlation </a:t>
            </a:r>
            <a:r>
              <a:rPr lang="en-US" dirty="0" err="1" smtClean="0"/>
              <a:t>coeff</a:t>
            </a:r>
            <a:r>
              <a:rPr lang="en-US" dirty="0" smtClean="0"/>
              <a:t> &gt; 0.2 with hypertension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38" y="1870624"/>
            <a:ext cx="8323818" cy="49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Q: </a:t>
            </a:r>
            <a:r>
              <a:rPr lang="en-US" dirty="0" smtClean="0"/>
              <a:t>What are the questionnaire </a:t>
            </a:r>
            <a:r>
              <a:rPr lang="fr-CA" dirty="0" smtClean="0"/>
              <a:t>variables </a:t>
            </a:r>
            <a:r>
              <a:rPr lang="fr-CA" dirty="0" err="1" smtClean="0"/>
              <a:t>correlated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hypertension?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7449" y="2264446"/>
            <a:ext cx="6293739" cy="3521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370" y="2250102"/>
            <a:ext cx="6094819" cy="35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1_Integra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1934</TotalTime>
  <Words>633</Words>
  <Application>Microsoft Macintosh PowerPoint</Application>
  <PresentationFormat>Widescreen</PresentationFormat>
  <Paragraphs>144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Mangal</vt:lpstr>
      <vt:lpstr>Tw Cen MT</vt:lpstr>
      <vt:lpstr>Tw Cen MT Condensed</vt:lpstr>
      <vt:lpstr>Wingdings</vt:lpstr>
      <vt:lpstr>Wingdings 3</vt:lpstr>
      <vt:lpstr>Arial</vt:lpstr>
      <vt:lpstr>Integral</vt:lpstr>
      <vt:lpstr>1_Integral</vt:lpstr>
      <vt:lpstr>Answering public health questions with  National Health Surveys  Data Analysis</vt:lpstr>
      <vt:lpstr>NHANES 2013-2014  National Health and Nutrition Examination Survey</vt:lpstr>
      <vt:lpstr>WHY ’HYPERTENSION’?</vt:lpstr>
      <vt:lpstr>Why ’hypertension’?</vt:lpstr>
      <vt:lpstr>QUESTIONS</vt:lpstr>
      <vt:lpstr>Data Acquisition</vt:lpstr>
      <vt:lpstr>Data Cleaning</vt:lpstr>
      <vt:lpstr>Q: What are the questionnaire variables correlated with hypertension?</vt:lpstr>
      <vt:lpstr>Q: What are the questionnaire variables correlated with hypertension?</vt:lpstr>
      <vt:lpstr>Exploring correlations  with age-related variables</vt:lpstr>
      <vt:lpstr>PowerPoint Presentation</vt:lpstr>
      <vt:lpstr>Some HEALTH data issues</vt:lpstr>
      <vt:lpstr>Q: Can we identify individuals with hypertension? </vt:lpstr>
      <vt:lpstr>Q: Can we identify individuals with hypertension?</vt:lpstr>
      <vt:lpstr>Q: CAN WE PREDICT THE AGE OF HYPERTENSION DIAGNOSIS?</vt:lpstr>
      <vt:lpstr>Q: CAN WE PREDICT THE AGE OF HYPERTENSION DIAGNOSIS?</vt:lpstr>
      <vt:lpstr>CONCLUSION</vt:lpstr>
      <vt:lpstr>CONCLUSION</vt:lpstr>
      <vt:lpstr>THANK YOU!!!  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we classify </dc:title>
  <dc:creator>Jasmine Leblond</dc:creator>
  <cp:lastModifiedBy>Jasmine Leblond</cp:lastModifiedBy>
  <cp:revision>77</cp:revision>
  <cp:lastPrinted>2019-06-18T05:57:25Z</cp:lastPrinted>
  <dcterms:created xsi:type="dcterms:W3CDTF">2019-06-16T21:54:46Z</dcterms:created>
  <dcterms:modified xsi:type="dcterms:W3CDTF">2019-06-18T06:09:23Z</dcterms:modified>
</cp:coreProperties>
</file>